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0"/>
  </p:notesMasterIdLst>
  <p:sldIdLst>
    <p:sldId id="256" r:id="rId2"/>
    <p:sldId id="279" r:id="rId3"/>
    <p:sldId id="257" r:id="rId4"/>
    <p:sldId id="259" r:id="rId5"/>
    <p:sldId id="281" r:id="rId6"/>
    <p:sldId id="280" r:id="rId7"/>
    <p:sldId id="288" r:id="rId8"/>
    <p:sldId id="287" r:id="rId9"/>
    <p:sldId id="282" r:id="rId10"/>
    <p:sldId id="283" r:id="rId11"/>
    <p:sldId id="262" r:id="rId12"/>
    <p:sldId id="267" r:id="rId13"/>
    <p:sldId id="285" r:id="rId14"/>
    <p:sldId id="284" r:id="rId15"/>
    <p:sldId id="266" r:id="rId16"/>
    <p:sldId id="271" r:id="rId17"/>
    <p:sldId id="289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FCE68-C8CD-4FD2-A1D9-D94CD0B9B6CF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A8FFF-5217-4825-BD42-DBDFD88D2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0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FC362-F4B3-4CB2-8505-699F6288744A}" type="slidenum">
              <a:rPr lang="ru-RU"/>
              <a:pPr/>
              <a:t>6</a:t>
            </a:fld>
            <a:endParaRPr lang="ru-RU"/>
          </a:p>
        </p:txBody>
      </p:sp>
      <p:sp>
        <p:nvSpPr>
          <p:cNvPr id="210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7EA7937-C992-4118-AD3E-669E611EBB92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AF175FA-CEBA-48C9-815B-71144A4D5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7937-C992-4118-AD3E-669E611EBB92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75FA-CEBA-48C9-815B-71144A4D5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7937-C992-4118-AD3E-669E611EBB92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75FA-CEBA-48C9-815B-71144A4D5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7EA7937-C992-4118-AD3E-669E611EBB92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75FA-CEBA-48C9-815B-71144A4D5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7EA7937-C992-4118-AD3E-669E611EBB92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AF175FA-CEBA-48C9-815B-71144A4D56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7EA7937-C992-4118-AD3E-669E611EBB92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AF175FA-CEBA-48C9-815B-71144A4D5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7EA7937-C992-4118-AD3E-669E611EBB92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AF175FA-CEBA-48C9-815B-71144A4D5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7937-C992-4118-AD3E-669E611EBB92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75FA-CEBA-48C9-815B-71144A4D5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7EA7937-C992-4118-AD3E-669E611EBB92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AF175FA-CEBA-48C9-815B-71144A4D5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7EA7937-C992-4118-AD3E-669E611EBB92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AF175FA-CEBA-48C9-815B-71144A4D5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7EA7937-C992-4118-AD3E-669E611EBB92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AF175FA-CEBA-48C9-815B-71144A4D5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7EA7937-C992-4118-AD3E-669E611EBB92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AF175FA-CEBA-48C9-815B-71144A4D5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qckwhd_lf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068960"/>
            <a:ext cx="751186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Действие Табака на организм человека. </a:t>
            </a:r>
            <a:endParaRPr lang="ru-RU" sz="5400" b="1" cap="all" spc="0" dirty="0">
              <a:ln w="0">
                <a:solidFill>
                  <a:schemeClr val="bg1"/>
                </a:solidFill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8820472" cy="264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666750"/>
            <a:ext cx="62865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581"/>
            <a:ext cx="6743650" cy="658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209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i="1" dirty="0" err="1" smtClean="0">
                <a:solidFill>
                  <a:schemeClr val="bg1"/>
                </a:solidFill>
              </a:rPr>
              <a:t>Сердечно-сосудистую</a:t>
            </a:r>
            <a:r>
              <a:rPr lang="ru-RU" sz="4400" i="1" dirty="0" smtClean="0">
                <a:solidFill>
                  <a:schemeClr val="bg1"/>
                </a:solidFill>
              </a:rPr>
              <a:t> систему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385862"/>
            <a:ext cx="6000792" cy="547213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 smtClean="0">
                <a:latin typeface="Cambria" pitchFamily="18" charset="0"/>
                <a:ea typeface="Cambria" pitchFamily="18" charset="0"/>
              </a:rPr>
              <a:t>Одна 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выкуренная сигарета увеличивает пульс на 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20 ударов в 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минуту, поднимает давление на несколько десятков миллиметров, понижает кожную температуру. </a:t>
            </a:r>
            <a:endParaRPr lang="ru-RU" b="1" dirty="0" smtClean="0">
              <a:latin typeface="Cambria" pitchFamily="18" charset="0"/>
              <a:ea typeface="Cambria" pitchFamily="18" charset="0"/>
            </a:endParaRPr>
          </a:p>
          <a:p>
            <a:pPr marL="64008" indent="0" algn="just">
              <a:buNone/>
            </a:pPr>
            <a:r>
              <a:rPr lang="ru-RU" b="1" dirty="0" smtClean="0">
                <a:latin typeface="Cambria" pitchFamily="18" charset="0"/>
                <a:ea typeface="Cambria" pitchFamily="18" charset="0"/>
              </a:rPr>
              <a:t>Эти 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изменения держатся около тридцати минут. </a:t>
            </a:r>
          </a:p>
          <a:p>
            <a:pPr algn="just"/>
            <a:r>
              <a:rPr lang="ru-RU" b="1" dirty="0" smtClean="0">
                <a:latin typeface="Cambria" pitchFamily="18" charset="0"/>
                <a:ea typeface="Cambria" pitchFamily="18" charset="0"/>
              </a:rPr>
              <a:t>Таким образом, в течение дня сердце постоянно получает дополнительную нагрузку, которая со временем приводит к заболеванию. </a:t>
            </a:r>
          </a:p>
          <a:p>
            <a:pPr algn="just"/>
            <a:r>
              <a:rPr lang="ru-RU" b="1" dirty="0" smtClean="0">
                <a:latin typeface="Cambria" pitchFamily="18" charset="0"/>
                <a:ea typeface="Cambria" pitchFamily="18" charset="0"/>
              </a:rPr>
              <a:t>При вдыхании табачного дыма сосуды сужаются, и ток крови по ним 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замедляется. Замедление 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тока крови в сосудах сердца проявляется коронарной недостаточностью, то есть приступом болей в области сердца. Поэтому курение, как правило, усиливает или вызывает приступы коронарной недостаточности. У многих больных эти приступы сразу исчезают, как только они прекращают курить. </a:t>
            </a:r>
          </a:p>
          <a:p>
            <a:pPr algn="just"/>
            <a:r>
              <a:rPr lang="ru-RU" b="1" dirty="0" smtClean="0">
                <a:latin typeface="Cambria" pitchFamily="18" charset="0"/>
                <a:ea typeface="Cambria" pitchFamily="18" charset="0"/>
              </a:rPr>
              <a:t>Всемирная организация здравоохранения, изучая вопрос о роли табака, обнаружила, что курящие умирают от коронарного тромбоза на четыре года раньше, чем некурящие. </a:t>
            </a:r>
          </a:p>
          <a:p>
            <a:pPr algn="just"/>
            <a:endParaRPr lang="ru-RU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96752"/>
            <a:ext cx="3275856" cy="250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3275856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263" y="5877272"/>
            <a:ext cx="2691450" cy="100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" y="-1"/>
            <a:ext cx="6084128" cy="667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Околоплодные 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8" y="1751266"/>
            <a:ext cx="3708183" cy="261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370758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32" y="1971675"/>
            <a:ext cx="3095228" cy="232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53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Пассивное курение</a:t>
            </a: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Курящий наносит большой вред не только своему здоровью, но и здоровью окружающих. Человек, который находится в течение часа в сильно накуренном помещении, получает такую же дозу ядовитых веществ, как и выкуривший четыре сигареты. Пассивный курильщик вдыхает 70 % гадостей.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57193"/>
            <a:ext cx="3297964" cy="170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228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</a:rPr>
              <a:t>Стадии никотиновой зависимости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268760"/>
            <a:ext cx="6446520" cy="5589240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1)</a:t>
            </a:r>
            <a:r>
              <a:rPr lang="ru-RU" sz="1400" b="1" i="1" dirty="0" smtClean="0"/>
              <a:t>Так, если вы курите 5—10 лет не более пяти сигарет в день, то являетесь «случайным» курильщиком с </a:t>
            </a:r>
            <a:r>
              <a:rPr lang="ru-RU" sz="1400" b="1" i="1" dirty="0" smtClean="0">
                <a:solidFill>
                  <a:srgbClr val="C00000"/>
                </a:solidFill>
              </a:rPr>
              <a:t>психологической зависимостью. </a:t>
            </a:r>
            <a:r>
              <a:rPr lang="ru-RU" sz="1400" b="1" i="1" dirty="0" smtClean="0"/>
              <a:t>Таким людям </a:t>
            </a:r>
            <a:r>
              <a:rPr lang="ru-RU" sz="1400" b="1" i="1" dirty="0" smtClean="0"/>
              <a:t>рекомендуют </a:t>
            </a:r>
            <a:r>
              <a:rPr lang="ru-RU" sz="1400" b="1" i="1" dirty="0" smtClean="0"/>
              <a:t>избавляться от дурной привычки самостоятельно: однажды бросить раз и навсегда. Неприятных ощущений, связанных с отказом от сигарет, возникнуть не должно.</a:t>
            </a:r>
          </a:p>
          <a:p>
            <a:r>
              <a:rPr lang="ru-RU" sz="1600" b="1" i="1" dirty="0" smtClean="0"/>
              <a:t>2)</a:t>
            </a:r>
            <a:r>
              <a:rPr lang="ru-RU" sz="1400" b="1" i="1" dirty="0" smtClean="0"/>
              <a:t>Вот уже 10—20 лет вы связаны неразлучно с сигаретой, выкуриваете по пачке ежедневно? Значит у вас — «привычное» курение с явлениями </a:t>
            </a:r>
            <a:r>
              <a:rPr lang="ru-RU" sz="1400" b="1" i="1" dirty="0" smtClean="0">
                <a:solidFill>
                  <a:srgbClr val="FF0000"/>
                </a:solidFill>
              </a:rPr>
              <a:t>физиологической зависимости. </a:t>
            </a:r>
            <a:r>
              <a:rPr lang="ru-RU" sz="1400" b="1" i="1" dirty="0" smtClean="0"/>
              <a:t>В данном случае тоже лучше бросать сразу. При необходимости можно поддерживать себя никотиновой жвачкой, специальным пластырем или аэрозолем, которые продаются в аптеках. В период заместительной терапии следует пользоваться лишь одним из указанных препаратов и ни в коем случае нельзя курить, чтобы не отравиться.</a:t>
            </a:r>
            <a:br>
              <a:rPr lang="ru-RU" sz="1400" b="1" i="1" dirty="0" smtClean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600" b="1" i="1" dirty="0" smtClean="0"/>
              <a:t>3)</a:t>
            </a:r>
            <a:r>
              <a:rPr lang="ru-RU" sz="1400" b="1" i="1" dirty="0" smtClean="0"/>
              <a:t>Вы курите не меньше 20 лет, более одной пачки в день, автоматически, натощак и даже ночью? Это «пристрастное» курение с преобладанием физиологической зависимости. Одним днем отказаться от сигареты будет крайне сложно. Поэтому специалисты предлагают делать это постепенно с обязательной помощью врача-нарколога, который назначит индивидуальные курсы фармакологической и, при необходимости, групповой терапии.</a:t>
            </a:r>
          </a:p>
          <a:p>
            <a:endParaRPr lang="ru-RU" sz="10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204864"/>
            <a:ext cx="2944643" cy="345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/>
              </a:rPr>
              <a:t>Советы для тех кто хочет бросить курить</a:t>
            </a:r>
            <a:endParaRPr lang="ru-RU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556792"/>
            <a:ext cx="63367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1. Поверьте в себя. Поверьте, что вы можете бросить курить , Обязательно скажите себе, своему организму, какие Вы замечательные, сильные, волевые. Хвалите себя всевозможными способами. Поверьте, организм это оценит и щедро Вас отблагодарит. Да и наконец, кто не любит себя хвалить. Вспомните самые сложные вещи, которые вы делали и осознайте, что у вас есть все для того чтобы бросить курить. Все зависит от Вас.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2. Поддержка родных и друзей. Попросите свою семью и друзей поддержать Вас в Вашем решении бросить курить. Попросите их о полной поддержке и терпимости. Поставьте их в известность заранее, что Вы, возможно, будете раздражительным даже раздражающим во время расставания с этой вредной привычкой. Поддержка и направленность очень помогает психологическому настрою.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7" y="2884318"/>
            <a:ext cx="2549669" cy="371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www.youtube.com/watch?v=7qckwhd_lfw</a:t>
            </a:r>
            <a:r>
              <a:rPr lang="ru-RU" dirty="0" smtClean="0"/>
              <a:t> </a:t>
            </a:r>
          </a:p>
          <a:p>
            <a:r>
              <a:rPr lang="ru-RU" dirty="0"/>
              <a:t>ЧТО БУДЕТ, ЕСЛИ ВЫКУРИТЬ 300 СИГАРЕТ!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076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05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92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  <a:effectLst/>
                <a:ea typeface="BatangChe" pitchFamily="49" charset="-127"/>
              </a:rPr>
              <a:t>Употребление табака</a:t>
            </a:r>
            <a:endParaRPr lang="ru-RU" b="1" i="1" u="sng" dirty="0">
              <a:solidFill>
                <a:srgbClr val="FF0000"/>
              </a:solidFill>
              <a:effectLst/>
              <a:ea typeface="BatangChe" pitchFamily="49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928802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Способы употребления табака:</a:t>
            </a:r>
          </a:p>
          <a:p>
            <a:endParaRPr lang="ru-RU" b="1" dirty="0" smtClean="0"/>
          </a:p>
          <a:p>
            <a:r>
              <a:rPr lang="ru-RU" b="1" i="1" dirty="0" smtClean="0">
                <a:solidFill>
                  <a:schemeClr val="bg1"/>
                </a:solidFill>
              </a:rPr>
              <a:t>Основной способ употребления табака</a:t>
            </a:r>
            <a:r>
              <a:rPr lang="ru-RU" i="1" dirty="0" smtClean="0">
                <a:solidFill>
                  <a:schemeClr val="bg1"/>
                </a:solidFill>
              </a:rPr>
              <a:t> – курение. В некоторых регионах </a:t>
            </a:r>
            <a:r>
              <a:rPr lang="ru-RU" b="1" i="1" dirty="0" smtClean="0">
                <a:solidFill>
                  <a:schemeClr val="bg1"/>
                </a:solidFill>
              </a:rPr>
              <a:t>листья табака</a:t>
            </a:r>
            <a:r>
              <a:rPr lang="ru-RU" i="1" dirty="0" smtClean="0">
                <a:solidFill>
                  <a:schemeClr val="bg1"/>
                </a:solidFill>
              </a:rPr>
              <a:t> жуют, а в сильно измельченном виде нюхают.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4793"/>
            <a:ext cx="3810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Картинки по запросу &quot;зож курение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32" y="1052736"/>
            <a:ext cx="4211043" cy="315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  <a:effectLst/>
                <a:ea typeface="BatangChe" pitchFamily="49" charset="-127"/>
              </a:rPr>
              <a:t>Влияние табака на организм</a:t>
            </a:r>
            <a:endParaRPr lang="ru-RU" b="1" i="1" u="sng" dirty="0">
              <a:solidFill>
                <a:srgbClr val="FF0000"/>
              </a:solidFill>
              <a:effectLst/>
              <a:ea typeface="BatangChe" pitchFamily="49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928802"/>
            <a:ext cx="553709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Табак влияет на :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1)Легкие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2)Сердечно-сосудистую </a:t>
            </a:r>
            <a:r>
              <a:rPr lang="ru-RU" sz="2400" i="1" dirty="0" smtClean="0">
                <a:solidFill>
                  <a:schemeClr val="bg1"/>
                </a:solidFill>
              </a:rPr>
              <a:t>систему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3)Мозг </a:t>
            </a:r>
            <a:r>
              <a:rPr lang="ru-RU" sz="2400" i="1" dirty="0" smtClean="0">
                <a:solidFill>
                  <a:schemeClr val="bg1"/>
                </a:solidFill>
              </a:rPr>
              <a:t>и нервную систему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4)Желудочно-кишечный </a:t>
            </a:r>
            <a:r>
              <a:rPr lang="ru-RU" sz="2400" i="1" dirty="0" smtClean="0">
                <a:solidFill>
                  <a:schemeClr val="bg1"/>
                </a:solidFill>
              </a:rPr>
              <a:t>тракт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1375" y="1857364"/>
            <a:ext cx="300686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влияет курение на наш </a:t>
            </a:r>
            <a:r>
              <a:rPr lang="ru-RU" dirty="0" smtClean="0"/>
              <a:t>организм?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17646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Замедляет </a:t>
            </a:r>
            <a:r>
              <a:rPr lang="ru-RU" b="1" dirty="0"/>
              <a:t>рост и развитие некоторых органов </a:t>
            </a:r>
            <a:endParaRPr lang="ru-RU" b="1" dirty="0" smtClean="0"/>
          </a:p>
          <a:p>
            <a:r>
              <a:rPr lang="ru-RU" b="1" dirty="0" smtClean="0"/>
              <a:t>Цвет </a:t>
            </a:r>
            <a:r>
              <a:rPr lang="ru-RU" b="1" dirty="0"/>
              <a:t>лица становится желтоватым, т.к. частицы дыма проникают в кожу и там задерживаются, </a:t>
            </a:r>
            <a:endParaRPr lang="ru-RU" b="1" dirty="0" smtClean="0"/>
          </a:p>
          <a:p>
            <a:r>
              <a:rPr lang="ru-RU" b="1" dirty="0" smtClean="0"/>
              <a:t>кожа </a:t>
            </a:r>
            <a:r>
              <a:rPr lang="ru-RU" b="1" dirty="0"/>
              <a:t>тонкой, ранки на ней хуже заживают. </a:t>
            </a:r>
            <a:endParaRPr lang="ru-RU" b="1" dirty="0" smtClean="0"/>
          </a:p>
          <a:p>
            <a:r>
              <a:rPr lang="ru-RU" b="1" dirty="0" smtClean="0"/>
              <a:t>Воспаляются </a:t>
            </a:r>
            <a:r>
              <a:rPr lang="ru-RU" b="1" dirty="0"/>
              <a:t>голосовые связки, голос грубеет. </a:t>
            </a:r>
            <a:endParaRPr lang="ru-RU" b="1" dirty="0" smtClean="0"/>
          </a:p>
          <a:p>
            <a:r>
              <a:rPr lang="ru-RU" b="1" dirty="0" smtClean="0"/>
              <a:t>Болеют </a:t>
            </a:r>
            <a:r>
              <a:rPr lang="ru-RU" b="1" dirty="0"/>
              <a:t>лёгкие, трудно дышать, появляется кашель. </a:t>
            </a:r>
            <a:endParaRPr lang="ru-RU" b="1" dirty="0" smtClean="0"/>
          </a:p>
          <a:p>
            <a:r>
              <a:rPr lang="ru-RU" b="1" dirty="0" smtClean="0"/>
              <a:t>Многолетнее </a:t>
            </a:r>
            <a:r>
              <a:rPr lang="ru-RU" b="1" dirty="0"/>
              <a:t>курение развивает язву желудка </a:t>
            </a:r>
            <a:endParaRPr lang="ru-RU" b="1" dirty="0" smtClean="0"/>
          </a:p>
          <a:p>
            <a:r>
              <a:rPr lang="ru-RU" b="1" dirty="0" smtClean="0"/>
              <a:t>Курение </a:t>
            </a:r>
            <a:r>
              <a:rPr lang="ru-RU" b="1" dirty="0"/>
              <a:t>приводит к раку губы, языка, горла, лёгких. </a:t>
            </a:r>
            <a:endParaRPr lang="ru-RU" b="1" dirty="0" smtClean="0"/>
          </a:p>
          <a:p>
            <a:pPr marL="64008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1132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algn="ctr"/>
            <a:r>
              <a:rPr lang="ru-RU" sz="3600" b="1" i="1" dirty="0">
                <a:latin typeface="Arial" pitchFamily="34" charset="0"/>
              </a:rPr>
              <a:t>ИНДЕКС КУРЕНИЯ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988840"/>
            <a:ext cx="8820150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		</a:t>
            </a:r>
            <a:r>
              <a:rPr lang="ru-RU" sz="2400" b="1" dirty="0">
                <a:latin typeface="Arial" pitchFamily="34" charset="0"/>
              </a:rPr>
              <a:t>количество выкуриваемых		стаж курения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Arial" pitchFamily="34" charset="0"/>
              </a:rPr>
              <a:t>		сигарет в день			 Х	(годы)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Arial" pitchFamily="34" charset="0"/>
              </a:rPr>
              <a:t>ИК =</a:t>
            </a:r>
            <a:r>
              <a:rPr lang="ru-RU" sz="2000" dirty="0"/>
              <a:t>    -----------------------------------------------------------------------------------------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/>
              <a:t>						</a:t>
            </a:r>
            <a:r>
              <a:rPr lang="ru-RU" sz="2800" b="1" dirty="0">
                <a:latin typeface="Arial" pitchFamily="34" charset="0"/>
              </a:rPr>
              <a:t>20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 dirty="0">
                <a:latin typeface="Arial" pitchFamily="34" charset="0"/>
              </a:rPr>
              <a:t>	Если ИК больше 10, то это является достоверным фактором риска развития ХОБЛ</a:t>
            </a:r>
          </a:p>
        </p:txBody>
      </p:sp>
    </p:spTree>
    <p:extLst>
      <p:ext uri="{BB962C8B-B14F-4D97-AF65-F5344CB8AC3E}">
        <p14:creationId xmlns:p14="http://schemas.microsoft.com/office/powerpoint/2010/main" val="28916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493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6801"/>
            <a:ext cx="5400000" cy="303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3267"/>
            <a:ext cx="2855979" cy="21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54440"/>
            <a:ext cx="3655248" cy="27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965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229600" cy="432048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Слюнные железы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реагируют на табачный дым усиленным выделением слюны, которую курильщик вынужден либо постоянно сплевывать, либо глотать. Но при этом он глотает и часть ядовитых компонентов табачного дыма. Постоянное раздражение слизистой оболочки пищевода и желудка повышает кислотность желудочного сока. Это приводит к спазмам желудка, развитию гастрита, спазмам кишечника, ухудшает аппетит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5579403" cy="322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93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299</TotalTime>
  <Words>602</Words>
  <Application>Microsoft Office PowerPoint</Application>
  <PresentationFormat>Экран (4:3)</PresentationFormat>
  <Paragraphs>47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Презентация PowerPoint</vt:lpstr>
      <vt:lpstr>Презентация PowerPoint</vt:lpstr>
      <vt:lpstr>Употребление табака</vt:lpstr>
      <vt:lpstr>Влияние табака на организм</vt:lpstr>
      <vt:lpstr>Как влияет курение на наш организм? </vt:lpstr>
      <vt:lpstr>ИНДЕКС КУРЕНИЯ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Сердечно-сосудистую систему</vt:lpstr>
      <vt:lpstr>Презентация PowerPoint</vt:lpstr>
      <vt:lpstr>Околоплодные воды</vt:lpstr>
      <vt:lpstr>Пассивное курение</vt:lpstr>
      <vt:lpstr>Стадии никотиновой зависимости</vt:lpstr>
      <vt:lpstr>Советы для тех кто хочет бросить курить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INTEL</dc:creator>
  <cp:lastModifiedBy>Аксиния Ивановна Семенова</cp:lastModifiedBy>
  <cp:revision>30</cp:revision>
  <dcterms:created xsi:type="dcterms:W3CDTF">2012-01-25T12:49:43Z</dcterms:created>
  <dcterms:modified xsi:type="dcterms:W3CDTF">2019-11-21T07:58:25Z</dcterms:modified>
</cp:coreProperties>
</file>